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BB46-B399-1E9C-095C-0637D91D45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60AD29-A215-9D9D-FC0B-514150711B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0F35A7-432B-7D91-8B73-3FE3E1335C65}"/>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5" name="Footer Placeholder 4">
            <a:extLst>
              <a:ext uri="{FF2B5EF4-FFF2-40B4-BE49-F238E27FC236}">
                <a16:creationId xmlns:a16="http://schemas.microsoft.com/office/drawing/2014/main" id="{FFAFA916-01BA-3F6A-7666-8A5025951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B309A-616A-BD09-9225-6369B71C207A}"/>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1159752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8F1E-1E0A-6A49-248C-8375C623FB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78900E-1AD1-3775-DCBB-CE957B997C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40C8F-F91A-5CF1-15F4-C0AB234C788B}"/>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5" name="Footer Placeholder 4">
            <a:extLst>
              <a:ext uri="{FF2B5EF4-FFF2-40B4-BE49-F238E27FC236}">
                <a16:creationId xmlns:a16="http://schemas.microsoft.com/office/drawing/2014/main" id="{D77A6B51-733F-D42D-82C5-922F20DD1B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A8CEC0-675E-8142-C946-127B887B0EBF}"/>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426266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B2BA5-570A-96F7-FEBE-15AA108BB1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74E8E4-8455-DD6A-9F34-F95AF8733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ABBD25-C029-743B-56A9-3BCFE47EC4C5}"/>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5" name="Footer Placeholder 4">
            <a:extLst>
              <a:ext uri="{FF2B5EF4-FFF2-40B4-BE49-F238E27FC236}">
                <a16:creationId xmlns:a16="http://schemas.microsoft.com/office/drawing/2014/main" id="{1960EED9-ECDC-4FC0-F5D4-B1AB5070D1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5E3256-3FD5-E3D9-26E6-97440FEE4EA5}"/>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2329110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B409B-DC62-B113-3494-33BC64C80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2F809F-B6BC-5BD8-AEAC-14DBE2A24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1F7993-A920-5B94-FC51-E5C73E6DD9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2559C4-F823-7F13-57C9-7DED8611E247}"/>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6" name="Footer Placeholder 5">
            <a:extLst>
              <a:ext uri="{FF2B5EF4-FFF2-40B4-BE49-F238E27FC236}">
                <a16:creationId xmlns:a16="http://schemas.microsoft.com/office/drawing/2014/main" id="{EAF998A3-A59D-E39E-9EBC-961D5E9537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DCA333-DD2F-023F-D9D3-60F085200E48}"/>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284268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A48AE-E8E6-7300-81E6-655CC37A58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5F9853-3A50-2C97-5DD3-EFBD81BDAB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858296-588B-8AB0-1D23-3A81C45489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F740A2-5EEE-9BC0-699C-CD00BD1D79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E8BF68-CA28-24A3-E119-B88EE01A6A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E02729-7F46-1F80-98FC-294C026F5E95}"/>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8" name="Footer Placeholder 7">
            <a:extLst>
              <a:ext uri="{FF2B5EF4-FFF2-40B4-BE49-F238E27FC236}">
                <a16:creationId xmlns:a16="http://schemas.microsoft.com/office/drawing/2014/main" id="{295A758F-584E-6AD6-E7F9-4BF9EE2775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11CB62-50DE-8641-4741-46CCCC83E8C4}"/>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792378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5C587-1753-3EEF-11E4-E6285994D3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6E45EA-54B4-C41B-8CA6-1F8B1EDDE4A7}"/>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4" name="Footer Placeholder 3">
            <a:extLst>
              <a:ext uri="{FF2B5EF4-FFF2-40B4-BE49-F238E27FC236}">
                <a16:creationId xmlns:a16="http://schemas.microsoft.com/office/drawing/2014/main" id="{9A6EBE3B-ADE6-CA58-7B60-0522B013D0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E6C739-8129-CC0A-876A-A2B6E27912E3}"/>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103639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389245-BE91-E80E-89BF-64900B65EFD1}"/>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3" name="Footer Placeholder 2">
            <a:extLst>
              <a:ext uri="{FF2B5EF4-FFF2-40B4-BE49-F238E27FC236}">
                <a16:creationId xmlns:a16="http://schemas.microsoft.com/office/drawing/2014/main" id="{A3403661-BDCB-1D7B-D765-C12CE0053F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E1081-D486-0B06-6898-39EF4CC47147}"/>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492427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4D4A2-E7B6-8C8F-3B5A-87F0E762F9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A54A8B-C9FA-E55A-5431-B3233145F9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321086-18E6-8176-EFB1-5D6073E1DE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C7295E-B8B4-A179-458D-5E249F9E910A}"/>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6" name="Footer Placeholder 5">
            <a:extLst>
              <a:ext uri="{FF2B5EF4-FFF2-40B4-BE49-F238E27FC236}">
                <a16:creationId xmlns:a16="http://schemas.microsoft.com/office/drawing/2014/main" id="{56E03225-81A3-1ADD-2820-E1D3ADC23B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0908CC-E186-6743-A542-17279D8B8AD9}"/>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351076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2963-4708-9956-5A13-2C6F6A81E8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7C23CB-7930-3E42-28FB-7816E2F07A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029B83-28FF-4B74-0E67-06510070C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C9B412-4C3A-D420-6993-982873AD7A07}"/>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6" name="Footer Placeholder 5">
            <a:extLst>
              <a:ext uri="{FF2B5EF4-FFF2-40B4-BE49-F238E27FC236}">
                <a16:creationId xmlns:a16="http://schemas.microsoft.com/office/drawing/2014/main" id="{7C16F211-2AA5-0BA6-A06D-35E6751A9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73B59-C4C3-0D2D-5A42-F74E2628DF5E}"/>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2917540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F415-32B1-8094-DC49-D8CBF9947E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B0858C-89EE-7A97-34AE-99B4485DA5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917D0B-B12B-BF6D-DBBE-BE0040381CE7}"/>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5" name="Footer Placeholder 4">
            <a:extLst>
              <a:ext uri="{FF2B5EF4-FFF2-40B4-BE49-F238E27FC236}">
                <a16:creationId xmlns:a16="http://schemas.microsoft.com/office/drawing/2014/main" id="{9C0DC33C-FA9F-40FA-0004-B65289B6B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44F0EC-0342-FD09-C6D9-23D147FDF9EE}"/>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2587335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360A3-AF8D-27D9-B1BF-5715F62E25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9F06EE-E823-8EF4-42B6-35D32E04E2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59D193-4AC1-2799-3B9C-28BAED20DD6D}"/>
              </a:ext>
            </a:extLst>
          </p:cNvPr>
          <p:cNvSpPr>
            <a:spLocks noGrp="1"/>
          </p:cNvSpPr>
          <p:nvPr>
            <p:ph type="dt" sz="half" idx="10"/>
          </p:nvPr>
        </p:nvSpPr>
        <p:spPr/>
        <p:txBody>
          <a:bodyPr/>
          <a:lstStyle/>
          <a:p>
            <a:fld id="{C4E77901-F922-45AF-BC37-6967F306AA36}" type="datetimeFigureOut">
              <a:rPr lang="en-US" smtClean="0"/>
              <a:t>8/22/2026</a:t>
            </a:fld>
            <a:endParaRPr lang="en-US"/>
          </a:p>
        </p:txBody>
      </p:sp>
      <p:sp>
        <p:nvSpPr>
          <p:cNvPr id="5" name="Footer Placeholder 4">
            <a:extLst>
              <a:ext uri="{FF2B5EF4-FFF2-40B4-BE49-F238E27FC236}">
                <a16:creationId xmlns:a16="http://schemas.microsoft.com/office/drawing/2014/main" id="{110363F3-3242-4E4C-D5DB-E96204267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D3B548-784D-EF26-B91F-19D8BCA65DB1}"/>
              </a:ext>
            </a:extLst>
          </p:cNvPr>
          <p:cNvSpPr>
            <a:spLocks noGrp="1"/>
          </p:cNvSpPr>
          <p:nvPr>
            <p:ph type="sldNum" sz="quarter" idx="12"/>
          </p:nvPr>
        </p:nvSpPr>
        <p:spPr/>
        <p:txBody>
          <a:bodyPr/>
          <a:lstStyle/>
          <a:p>
            <a:fld id="{DF30638F-1ADE-4F68-A0BC-4AA86BB73941}" type="slidenum">
              <a:rPr lang="en-US" smtClean="0"/>
              <a:t>‹#›</a:t>
            </a:fld>
            <a:endParaRPr lang="en-US"/>
          </a:p>
        </p:txBody>
      </p:sp>
    </p:spTree>
    <p:extLst>
      <p:ext uri="{BB962C8B-B14F-4D97-AF65-F5344CB8AC3E}">
        <p14:creationId xmlns:p14="http://schemas.microsoft.com/office/powerpoint/2010/main" val="3467639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91A0F-D977-0055-2342-CAB71A9A0B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E1C647-3E62-A313-B4F1-5EF75B66F1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2C7A48-AE8C-89AC-61D4-C28529ED5E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E77901-F922-45AF-BC37-6967F306AA36}" type="datetimeFigureOut">
              <a:rPr lang="en-US" smtClean="0"/>
              <a:t>8/22/2026</a:t>
            </a:fld>
            <a:endParaRPr lang="en-US"/>
          </a:p>
        </p:txBody>
      </p:sp>
      <p:sp>
        <p:nvSpPr>
          <p:cNvPr id="5" name="Footer Placeholder 4">
            <a:extLst>
              <a:ext uri="{FF2B5EF4-FFF2-40B4-BE49-F238E27FC236}">
                <a16:creationId xmlns:a16="http://schemas.microsoft.com/office/drawing/2014/main" id="{C782010C-B409-E3F8-A2F3-827B144EE8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6C4F4E-0C69-0CC8-5D8B-45F1F365D7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638F-1ADE-4F68-A0BC-4AA86BB73941}" type="slidenum">
              <a:rPr lang="en-US" smtClean="0"/>
              <a:t>‹#›</a:t>
            </a:fld>
            <a:endParaRPr lang="en-US"/>
          </a:p>
        </p:txBody>
      </p:sp>
    </p:spTree>
    <p:extLst>
      <p:ext uri="{BB962C8B-B14F-4D97-AF65-F5344CB8AC3E}">
        <p14:creationId xmlns:p14="http://schemas.microsoft.com/office/powerpoint/2010/main" val="1871986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84301A-D9F0-D19E-D439-A5D5AD5E885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9EDCD3E2-B959-0F83-C494-485A73A463A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1:15-18</a:t>
            </a:r>
          </a:p>
        </p:txBody>
      </p:sp>
      <p:cxnSp>
        <p:nvCxnSpPr>
          <p:cNvPr id="4" name="Straight Connector 3">
            <a:extLst>
              <a:ext uri="{FF2B5EF4-FFF2-40B4-BE49-F238E27FC236}">
                <a16:creationId xmlns:a16="http://schemas.microsoft.com/office/drawing/2014/main" id="{905E06AA-8607-DD6E-6232-72CDDCDEF632}"/>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4A3A791-C904-38EE-E9FB-13485F38EBAE}"/>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2500">
                <a:solidFill>
                  <a:srgbClr val="FFFFFF"/>
                </a:solidFill>
                <a:latin typeface="Arial" panose="020B0604020202020204" pitchFamily="34" charset="0"/>
              </a:rPr>
              <a:t>15 And in this confidence I was minded to come unto you before, that ye might have a second benefit;
16 And to pass by you into Macedonia, and to come again out of Macedonia unto you, and of you to be brought on my way toward Judaea.
17 When I therefore was thus minded, did I use lightness? or the things that I purpose, do I purpose according to the flesh, that with me there should be yea yea, and nay nay?
18 But as God is true, our word toward you was not yea and nay.</a:t>
            </a:r>
          </a:p>
        </p:txBody>
      </p:sp>
      <p:sp>
        <p:nvSpPr>
          <p:cNvPr id="6" name="TextBox 5">
            <a:extLst>
              <a:ext uri="{FF2B5EF4-FFF2-40B4-BE49-F238E27FC236}">
                <a16:creationId xmlns:a16="http://schemas.microsoft.com/office/drawing/2014/main" id="{23C5DAE6-FDA2-8F09-610E-D5D1FC489C9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582E5B47-B157-8CB8-6FD4-53918E6E845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330414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707644-5D20-250A-D675-0CCC812028A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E83970FF-76F3-FE7B-C940-72EB40D5E6E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1:19-23</a:t>
            </a:r>
          </a:p>
        </p:txBody>
      </p:sp>
      <p:cxnSp>
        <p:nvCxnSpPr>
          <p:cNvPr id="4" name="Straight Connector 3">
            <a:extLst>
              <a:ext uri="{FF2B5EF4-FFF2-40B4-BE49-F238E27FC236}">
                <a16:creationId xmlns:a16="http://schemas.microsoft.com/office/drawing/2014/main" id="{FEC720A5-F72A-2F04-79EF-7F9DDC762810}"/>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4E9EF5E-3FF2-BEC1-0CBA-EABDACE37114}"/>
              </a:ext>
            </a:extLst>
          </p:cNvPr>
          <p:cNvSpPr txBox="1"/>
          <p:nvPr/>
        </p:nvSpPr>
        <p:spPr>
          <a:xfrm>
            <a:off x="863600" y="1917700"/>
            <a:ext cx="10464800" cy="3693319"/>
          </a:xfrm>
          <a:prstGeom prst="rect">
            <a:avLst/>
          </a:prstGeom>
          <a:noFill/>
        </p:spPr>
        <p:txBody>
          <a:bodyPr vert="horz" wrap="square" lIns="0" tIns="0" rIns="0" bIns="0" rtlCol="0">
            <a:spAutoFit/>
          </a:bodyPr>
          <a:lstStyle/>
          <a:p>
            <a:r>
              <a:rPr lang="en-US" sz="2400">
                <a:solidFill>
                  <a:srgbClr val="FFFFFF"/>
                </a:solidFill>
                <a:latin typeface="Arial" panose="020B0604020202020204" pitchFamily="34" charset="0"/>
              </a:rPr>
              <a:t>19 For the Son of God, Jesus Christ, who was preached among you by us, even by me and Silvanus and Timotheus, was not yea and nay, but in him was yea.
20 For all the promises of God in him are yea, and in him Amen, unto the glory of God by us.
21 Now he which stablisheth us with you in Christ, and hath anointed us, is God;
22 Who hath also sealed us, and given the earnest of the Spirit in our hearts.
23 Moreover I call God for a record upon my soul, that to spare you I came not as yet unto Corinth.</a:t>
            </a:r>
          </a:p>
        </p:txBody>
      </p:sp>
      <p:sp>
        <p:nvSpPr>
          <p:cNvPr id="6" name="TextBox 5">
            <a:extLst>
              <a:ext uri="{FF2B5EF4-FFF2-40B4-BE49-F238E27FC236}">
                <a16:creationId xmlns:a16="http://schemas.microsoft.com/office/drawing/2014/main" id="{10641F88-F341-2D18-D30C-8129F22383C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E7692A86-5196-2E21-E99E-DB86BEB0FF8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691057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F76409-1919-5DCA-401D-EFD548FF4B3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FD1C0B3-065F-A784-4ACD-4274ACBFEA9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1:24</a:t>
            </a:r>
          </a:p>
        </p:txBody>
      </p:sp>
      <p:cxnSp>
        <p:nvCxnSpPr>
          <p:cNvPr id="4" name="Straight Connector 3">
            <a:extLst>
              <a:ext uri="{FF2B5EF4-FFF2-40B4-BE49-F238E27FC236}">
                <a16:creationId xmlns:a16="http://schemas.microsoft.com/office/drawing/2014/main" id="{395CB731-90C9-A0F0-D740-0AAF3B3C8759}"/>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AF21E5A-1FD3-1CE9-3BD5-8A0CC5FC16D8}"/>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24 Not for that we have dominion over your faith, but are helpers of your joy: for by faith ye stand.</a:t>
            </a:r>
          </a:p>
        </p:txBody>
      </p:sp>
      <p:sp>
        <p:nvSpPr>
          <p:cNvPr id="6" name="TextBox 5">
            <a:extLst>
              <a:ext uri="{FF2B5EF4-FFF2-40B4-BE49-F238E27FC236}">
                <a16:creationId xmlns:a16="http://schemas.microsoft.com/office/drawing/2014/main" id="{CB84CF73-8BF6-DC92-F424-0432B354C42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97481534-F090-A0F8-CA53-E663746DD17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993965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716F5C-4AAB-BFEE-7AE4-D16EE776782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7A6A6A9C-8E98-8AB1-1B91-6E008D7164B0}"/>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585E67"/>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27BD95F4-5230-37F5-5097-6E89DAA3AE2C}"/>
              </a:ext>
            </a:extLst>
          </p:cNvPr>
          <p:cNvSpPr txBox="1"/>
          <p:nvPr/>
        </p:nvSpPr>
        <p:spPr>
          <a:xfrm>
            <a:off x="889000" y="2146300"/>
            <a:ext cx="10414000" cy="584775"/>
          </a:xfrm>
          <a:prstGeom prst="rect">
            <a:avLst/>
          </a:prstGeom>
          <a:noFill/>
        </p:spPr>
        <p:txBody>
          <a:bodyPr vert="horz" wrap="square" lIns="0" tIns="0" rIns="0" bIns="0" rtlCol="0">
            <a:spAutoFit/>
          </a:bodyPr>
          <a:lstStyle/>
          <a:p>
            <a:pPr algn="ctr"/>
            <a:r>
              <a:rPr lang="en-US" sz="3800" b="1">
                <a:solidFill>
                  <a:srgbClr val="142440"/>
                </a:solidFill>
                <a:latin typeface="Arial" panose="020B0604020202020204" pitchFamily="34" charset="0"/>
              </a:rPr>
              <a:t>Love Sometimes Says No</a:t>
            </a:r>
          </a:p>
        </p:txBody>
      </p:sp>
      <p:sp>
        <p:nvSpPr>
          <p:cNvPr id="6" name="TextBox 5">
            <a:extLst>
              <a:ext uri="{FF2B5EF4-FFF2-40B4-BE49-F238E27FC236}">
                <a16:creationId xmlns:a16="http://schemas.microsoft.com/office/drawing/2014/main" id="{554E3173-5636-5C21-0EC4-A1873057176F}"/>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585E67"/>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08FF411D-CC73-7269-55D5-335544CCF6C1}"/>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C29731"/>
                </a:solidFill>
                <a:latin typeface="Arial" panose="020B0604020202020204" pitchFamily="34" charset="0"/>
              </a:rPr>
              <a:t>2 Corinthians 1:15-24</a:t>
            </a:r>
          </a:p>
        </p:txBody>
      </p:sp>
      <p:sp>
        <p:nvSpPr>
          <p:cNvPr id="8" name="TextBox 7">
            <a:extLst>
              <a:ext uri="{FF2B5EF4-FFF2-40B4-BE49-F238E27FC236}">
                <a16:creationId xmlns:a16="http://schemas.microsoft.com/office/drawing/2014/main" id="{DC6200B7-0C95-BBE5-56AA-7FE35636279C}"/>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14244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DB1166F7-2AD9-CF36-C585-BF2BC7CDEDA9}"/>
              </a:ext>
            </a:extLst>
          </p:cNvPr>
          <p:cNvCxnSpPr/>
          <p:nvPr/>
        </p:nvCxnSpPr>
        <p:spPr>
          <a:xfrm>
            <a:off x="3429000" y="5105400"/>
            <a:ext cx="5334000" cy="0"/>
          </a:xfrm>
          <a:prstGeom prst="line">
            <a:avLst/>
          </a:prstGeom>
          <a:ln w="25400">
            <a:solidFill>
              <a:srgbClr val="C2973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C8D2928-581A-CBE0-8F10-57D8184713DE}"/>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585E67"/>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D23C2CB1-0403-B05E-D392-63EC3145AB01}"/>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585E67"/>
                </a:solidFill>
                <a:latin typeface="Arial" panose="020B0604020202020204" pitchFamily="34" charset="0"/>
              </a:rPr>
              <a:t>truewordsbaptist.org</a:t>
            </a:r>
          </a:p>
        </p:txBody>
      </p:sp>
    </p:spTree>
    <p:extLst>
      <p:ext uri="{BB962C8B-B14F-4D97-AF65-F5344CB8AC3E}">
        <p14:creationId xmlns:p14="http://schemas.microsoft.com/office/powerpoint/2010/main" val="3511414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460111-FB90-A03A-AB69-9A381F9DE50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69BA5C96-E212-E580-E3D9-8871E3FAF9B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1:15-18</a:t>
            </a:r>
          </a:p>
        </p:txBody>
      </p:sp>
      <p:cxnSp>
        <p:nvCxnSpPr>
          <p:cNvPr id="4" name="Straight Connector 3">
            <a:extLst>
              <a:ext uri="{FF2B5EF4-FFF2-40B4-BE49-F238E27FC236}">
                <a16:creationId xmlns:a16="http://schemas.microsoft.com/office/drawing/2014/main" id="{F103CF1A-4E8D-87DB-622A-1F1D6F093972}"/>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BFF4D27-1110-0FFF-A86D-E86589122FA3}"/>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2500">
                <a:solidFill>
                  <a:srgbClr val="FFFFFF"/>
                </a:solidFill>
                <a:latin typeface="Arial" panose="020B0604020202020204" pitchFamily="34" charset="0"/>
              </a:rPr>
              <a:t>15 And in this confidence I was minded to come unto you before, that ye might have a second benefit;
16 And to pass by you into Macedonia, and to come again out of Macedonia unto you, and of you to be brought on my way toward Judaea.
17 When I therefore was thus minded, did I use lightness? or the things that I purpose, do I purpose according to the flesh, that with me there should be yea yea, and nay nay?
18 But as God is true, our word toward you was not yea and nay.</a:t>
            </a:r>
          </a:p>
        </p:txBody>
      </p:sp>
      <p:sp>
        <p:nvSpPr>
          <p:cNvPr id="6" name="TextBox 5">
            <a:extLst>
              <a:ext uri="{FF2B5EF4-FFF2-40B4-BE49-F238E27FC236}">
                <a16:creationId xmlns:a16="http://schemas.microsoft.com/office/drawing/2014/main" id="{98AFEF9C-6E08-E3F4-F552-BD8EDDB5F67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F8C6A633-64A5-3A8E-068F-F20512B6645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63568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FEE558-5F9C-1D0A-C1DC-B29FBBBAAAC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0F88D6F0-14AB-BF84-4DCC-453442927B6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1:19-23</a:t>
            </a:r>
          </a:p>
        </p:txBody>
      </p:sp>
      <p:cxnSp>
        <p:nvCxnSpPr>
          <p:cNvPr id="4" name="Straight Connector 3">
            <a:extLst>
              <a:ext uri="{FF2B5EF4-FFF2-40B4-BE49-F238E27FC236}">
                <a16:creationId xmlns:a16="http://schemas.microsoft.com/office/drawing/2014/main" id="{F7DDE81C-DDB0-5361-3DE7-A68467D65A8C}"/>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B6AD40D-C698-6B00-CA2D-621D35313C3E}"/>
              </a:ext>
            </a:extLst>
          </p:cNvPr>
          <p:cNvSpPr txBox="1"/>
          <p:nvPr/>
        </p:nvSpPr>
        <p:spPr>
          <a:xfrm>
            <a:off x="863600" y="1917700"/>
            <a:ext cx="10464800" cy="3693319"/>
          </a:xfrm>
          <a:prstGeom prst="rect">
            <a:avLst/>
          </a:prstGeom>
          <a:noFill/>
        </p:spPr>
        <p:txBody>
          <a:bodyPr vert="horz" wrap="square" lIns="0" tIns="0" rIns="0" bIns="0" rtlCol="0">
            <a:spAutoFit/>
          </a:bodyPr>
          <a:lstStyle/>
          <a:p>
            <a:r>
              <a:rPr lang="en-US" sz="2400">
                <a:solidFill>
                  <a:srgbClr val="FFFFFF"/>
                </a:solidFill>
                <a:latin typeface="Arial" panose="020B0604020202020204" pitchFamily="34" charset="0"/>
              </a:rPr>
              <a:t>19 For the Son of God, Jesus Christ, who was preached among you by us, even by me and Silvanus and Timotheus, was not yea and nay, but in him was yea.
20 For all the promises of God in him are yea, and in him Amen, unto the glory of God by us.
21 Now he which stablisheth us with you in Christ, and hath anointed us, is God;
22 Who hath also sealed us, and given the earnest of the Spirit in our hearts.
23 Moreover I call God for a record upon my soul, that to spare you I came not as yet unto Corinth.</a:t>
            </a:r>
          </a:p>
        </p:txBody>
      </p:sp>
      <p:sp>
        <p:nvSpPr>
          <p:cNvPr id="6" name="TextBox 5">
            <a:extLst>
              <a:ext uri="{FF2B5EF4-FFF2-40B4-BE49-F238E27FC236}">
                <a16:creationId xmlns:a16="http://schemas.microsoft.com/office/drawing/2014/main" id="{0B9C5DFF-2942-7CEC-79E0-4FBF98EE3A4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D0D6C050-DB83-5E39-ECE7-3CC30ADDA94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769673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5F4317-FB3E-C321-35AA-03C95866E4A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0F08D957-8754-1CEC-35F8-7DD7A3048B2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1:24</a:t>
            </a:r>
          </a:p>
        </p:txBody>
      </p:sp>
      <p:cxnSp>
        <p:nvCxnSpPr>
          <p:cNvPr id="4" name="Straight Connector 3">
            <a:extLst>
              <a:ext uri="{FF2B5EF4-FFF2-40B4-BE49-F238E27FC236}">
                <a16:creationId xmlns:a16="http://schemas.microsoft.com/office/drawing/2014/main" id="{4EF6CBA9-FB8E-96FB-F72E-3161E2C1AA47}"/>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F8A9028-CEA6-3FBA-FF47-06CA8B9389FA}"/>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24 Not for that we have dominion over your faith, but are helpers of your joy: for by faith ye stand.</a:t>
            </a:r>
          </a:p>
        </p:txBody>
      </p:sp>
      <p:sp>
        <p:nvSpPr>
          <p:cNvPr id="6" name="TextBox 5">
            <a:extLst>
              <a:ext uri="{FF2B5EF4-FFF2-40B4-BE49-F238E27FC236}">
                <a16:creationId xmlns:a16="http://schemas.microsoft.com/office/drawing/2014/main" id="{F4ECD490-4C06-B691-EB7F-22F1FCB413B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964DDB40-FDAB-96A3-7151-01888C6E5E4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357194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DC265D-2A2A-82F4-1CA3-27EFD86B1B0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67524B58-49AD-DF1A-B7E0-A8CD21D9155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1:15-17</a:t>
            </a:r>
          </a:p>
        </p:txBody>
      </p:sp>
      <p:cxnSp>
        <p:nvCxnSpPr>
          <p:cNvPr id="4" name="Straight Connector 3">
            <a:extLst>
              <a:ext uri="{FF2B5EF4-FFF2-40B4-BE49-F238E27FC236}">
                <a16:creationId xmlns:a16="http://schemas.microsoft.com/office/drawing/2014/main" id="{10506A22-0908-8A59-9E6D-1A7E5822CCE8}"/>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3051FA8-44F0-D5C8-1D6B-DA5C2270AB25}"/>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2800">
                <a:solidFill>
                  <a:srgbClr val="FFFFFF"/>
                </a:solidFill>
                <a:latin typeface="Arial" panose="020B0604020202020204" pitchFamily="34" charset="0"/>
              </a:rPr>
              <a:t>15 And in this confidence I was minded to come unto you before, that ye might have a second benefit;
16 And to pass by you into Macedonia, and to come again out of Macedonia unto you, and of you to be brought on my way toward Judaea.
17 When I therefore was thus minded, did I use lightness? or the things that I purpose, do I purpose according to the flesh, that with me there should be yea yea, and nay nay?</a:t>
            </a:r>
          </a:p>
        </p:txBody>
      </p:sp>
      <p:sp>
        <p:nvSpPr>
          <p:cNvPr id="6" name="TextBox 5">
            <a:extLst>
              <a:ext uri="{FF2B5EF4-FFF2-40B4-BE49-F238E27FC236}">
                <a16:creationId xmlns:a16="http://schemas.microsoft.com/office/drawing/2014/main" id="{F65EEFED-D9F7-BB33-9E1C-F593A1A10FF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1FCBDA20-35B1-DF23-A0D7-1B5EC4886A5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113461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76D71-6AA2-671A-11A4-090FA1E8F33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E2FCA410-8B1E-7A1A-5457-E393363F4AC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1:12</a:t>
            </a:r>
          </a:p>
        </p:txBody>
      </p:sp>
      <p:cxnSp>
        <p:nvCxnSpPr>
          <p:cNvPr id="4" name="Straight Connector 3">
            <a:extLst>
              <a:ext uri="{FF2B5EF4-FFF2-40B4-BE49-F238E27FC236}">
                <a16:creationId xmlns:a16="http://schemas.microsoft.com/office/drawing/2014/main" id="{6F989D24-9C24-C596-42F8-E44E19193A75}"/>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DD872BD-99A1-3303-A693-3FDEA7AD5E9E}"/>
              </a:ext>
            </a:extLst>
          </p:cNvPr>
          <p:cNvSpPr txBox="1"/>
          <p:nvPr/>
        </p:nvSpPr>
        <p:spPr>
          <a:xfrm>
            <a:off x="863600" y="1917700"/>
            <a:ext cx="10464800" cy="2923877"/>
          </a:xfrm>
          <a:prstGeom prst="rect">
            <a:avLst/>
          </a:prstGeom>
          <a:noFill/>
        </p:spPr>
        <p:txBody>
          <a:bodyPr vert="horz" wrap="square" lIns="0" tIns="0" rIns="0" bIns="0" rtlCol="0">
            <a:spAutoFit/>
          </a:bodyPr>
          <a:lstStyle/>
          <a:p>
            <a:r>
              <a:rPr lang="en-US" sz="3800">
                <a:solidFill>
                  <a:srgbClr val="FFFFFF"/>
                </a:solidFill>
                <a:latin typeface="Arial" panose="020B0604020202020204" pitchFamily="34" charset="0"/>
              </a:rPr>
              <a:t>12 For our rejoicing is this, the testimony of our conscience, that in simplicity and godly sincerity, not with fleshly wisdom, but by the grace of God, we have had our conversation in the world, and more abundantly to you-ward.</a:t>
            </a:r>
          </a:p>
        </p:txBody>
      </p:sp>
      <p:sp>
        <p:nvSpPr>
          <p:cNvPr id="6" name="TextBox 5">
            <a:extLst>
              <a:ext uri="{FF2B5EF4-FFF2-40B4-BE49-F238E27FC236}">
                <a16:creationId xmlns:a16="http://schemas.microsoft.com/office/drawing/2014/main" id="{989CFC95-74F7-7111-E7A8-CFF0A061C9D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A5E946CA-C7E2-20FD-3D33-E3C0E209CD3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036377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B62311-C377-F748-D256-D58DB2BFC1F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F6995FDA-2C6C-1F6A-AF95-1D78CA79D52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1:18-22</a:t>
            </a:r>
          </a:p>
        </p:txBody>
      </p:sp>
      <p:cxnSp>
        <p:nvCxnSpPr>
          <p:cNvPr id="4" name="Straight Connector 3">
            <a:extLst>
              <a:ext uri="{FF2B5EF4-FFF2-40B4-BE49-F238E27FC236}">
                <a16:creationId xmlns:a16="http://schemas.microsoft.com/office/drawing/2014/main" id="{10AFAA63-176C-7A4D-1617-96AE39F55527}"/>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ACA25EA-3F31-1362-A40F-75F67116A1B9}"/>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2400">
                <a:solidFill>
                  <a:srgbClr val="FFFFFF"/>
                </a:solidFill>
                <a:latin typeface="Arial" panose="020B0604020202020204" pitchFamily="34" charset="0"/>
              </a:rPr>
              <a:t>18 But as God is true, our word toward you was not yea and nay.
19 For the Son of God, Jesus Christ, who was preached among you by us, even by me and Silvanus and Timotheus, was not yea and nay, but in him was yea.
20 For all the promises of God in him are yea, and in him Amen, unto the glory of God by us.
21 Now he which stablisheth us with you in Christ, and hath anointed us, is God;
22 Who hath also sealed us, and given the earnest of the Spirit in our hearts.</a:t>
            </a:r>
          </a:p>
        </p:txBody>
      </p:sp>
      <p:sp>
        <p:nvSpPr>
          <p:cNvPr id="6" name="TextBox 5">
            <a:extLst>
              <a:ext uri="{FF2B5EF4-FFF2-40B4-BE49-F238E27FC236}">
                <a16:creationId xmlns:a16="http://schemas.microsoft.com/office/drawing/2014/main" id="{B93645C2-A417-BB2A-8266-CA3A7747316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F79F3D3C-6315-9CC3-85C7-4716FE362F4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731779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42662-ED39-43E7-01F7-E0EA855F707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F82A121A-AC7D-F0DF-F2BC-A6F34F7385B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Hebrews 13:8</a:t>
            </a:r>
          </a:p>
        </p:txBody>
      </p:sp>
      <p:cxnSp>
        <p:nvCxnSpPr>
          <p:cNvPr id="4" name="Straight Connector 3">
            <a:extLst>
              <a:ext uri="{FF2B5EF4-FFF2-40B4-BE49-F238E27FC236}">
                <a16:creationId xmlns:a16="http://schemas.microsoft.com/office/drawing/2014/main" id="{DF6E1BD5-533F-3BB4-8BE0-B3E19494910C}"/>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6B414F0-FF21-ADA3-02EE-BC598424F5BC}"/>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8 Jesus Christ the same yesterday, and to day, and for ever.</a:t>
            </a:r>
          </a:p>
        </p:txBody>
      </p:sp>
      <p:sp>
        <p:nvSpPr>
          <p:cNvPr id="6" name="TextBox 5">
            <a:extLst>
              <a:ext uri="{FF2B5EF4-FFF2-40B4-BE49-F238E27FC236}">
                <a16:creationId xmlns:a16="http://schemas.microsoft.com/office/drawing/2014/main" id="{00872EF5-7787-D716-7D5D-F75E763EF74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C985A7F5-32D5-8A65-0127-10FE1449716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3135348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1FD18E-18DE-A741-1CE0-66418A4D292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C71EF37B-FA3B-CBD7-3B46-1C54BEFC209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1:23-24</a:t>
            </a:r>
          </a:p>
        </p:txBody>
      </p:sp>
      <p:cxnSp>
        <p:nvCxnSpPr>
          <p:cNvPr id="4" name="Straight Connector 3">
            <a:extLst>
              <a:ext uri="{FF2B5EF4-FFF2-40B4-BE49-F238E27FC236}">
                <a16:creationId xmlns:a16="http://schemas.microsoft.com/office/drawing/2014/main" id="{969E12E9-1553-0DAF-5217-B76EDDDBC916}"/>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8B22F42-285A-10AE-C784-AF96DF3B26FC}"/>
              </a:ext>
            </a:extLst>
          </p:cNvPr>
          <p:cNvSpPr txBox="1"/>
          <p:nvPr/>
        </p:nvSpPr>
        <p:spPr>
          <a:xfrm>
            <a:off x="863600" y="1917700"/>
            <a:ext cx="10464800" cy="2923877"/>
          </a:xfrm>
          <a:prstGeom prst="rect">
            <a:avLst/>
          </a:prstGeom>
          <a:noFill/>
        </p:spPr>
        <p:txBody>
          <a:bodyPr vert="horz" wrap="square" lIns="0" tIns="0" rIns="0" bIns="0" rtlCol="0">
            <a:spAutoFit/>
          </a:bodyPr>
          <a:lstStyle/>
          <a:p>
            <a:r>
              <a:rPr lang="en-US" sz="3800">
                <a:solidFill>
                  <a:srgbClr val="FFFFFF"/>
                </a:solidFill>
                <a:latin typeface="Arial" panose="020B0604020202020204" pitchFamily="34" charset="0"/>
              </a:rPr>
              <a:t>23 Moreover I call God for a record upon my soul, that to spare you I came not as yet unto Corinth.
24 Not for that we have dominion over your faith, but are helpers of your joy: for by faith ye stand.</a:t>
            </a:r>
          </a:p>
        </p:txBody>
      </p:sp>
      <p:sp>
        <p:nvSpPr>
          <p:cNvPr id="6" name="TextBox 5">
            <a:extLst>
              <a:ext uri="{FF2B5EF4-FFF2-40B4-BE49-F238E27FC236}">
                <a16:creationId xmlns:a16="http://schemas.microsoft.com/office/drawing/2014/main" id="{0C4B6D04-485E-D01C-7FC6-B048EC25364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F582CE15-AE3F-54F3-0225-806D931FC83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135409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C3099-A7D5-D43C-1060-598F45B81D0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9903B31F-7A0C-E4CD-19FE-3768E860BA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2:1-3</a:t>
            </a:r>
          </a:p>
        </p:txBody>
      </p:sp>
      <p:cxnSp>
        <p:nvCxnSpPr>
          <p:cNvPr id="4" name="Straight Connector 3">
            <a:extLst>
              <a:ext uri="{FF2B5EF4-FFF2-40B4-BE49-F238E27FC236}">
                <a16:creationId xmlns:a16="http://schemas.microsoft.com/office/drawing/2014/main" id="{519BB9F3-2AC3-6D88-82BF-A9F00648E749}"/>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FF5B55D-927B-4B80-7114-D377DB258BA4}"/>
              </a:ext>
            </a:extLst>
          </p:cNvPr>
          <p:cNvSpPr txBox="1"/>
          <p:nvPr/>
        </p:nvSpPr>
        <p:spPr>
          <a:xfrm>
            <a:off x="863600" y="1917700"/>
            <a:ext cx="10464800" cy="3123932"/>
          </a:xfrm>
          <a:prstGeom prst="rect">
            <a:avLst/>
          </a:prstGeom>
          <a:noFill/>
        </p:spPr>
        <p:txBody>
          <a:bodyPr vert="horz" wrap="square" lIns="0" tIns="0" rIns="0" bIns="0" rtlCol="0">
            <a:spAutoFit/>
          </a:bodyPr>
          <a:lstStyle/>
          <a:p>
            <a:r>
              <a:rPr lang="en-US" sz="2900">
                <a:solidFill>
                  <a:srgbClr val="FFFFFF"/>
                </a:solidFill>
                <a:latin typeface="Arial" panose="020B0604020202020204" pitchFamily="34" charset="0"/>
              </a:rPr>
              <a:t>1 But I determined this with myself, that I would not come again to you in heaviness.
2 For if I make you sorry, who is he then that maketh me glad, but the same which is made sorry by me?
3 And I wrote this same unto you, lest, when I came, I should have sorrow from them of whom I ought to rejoice; having confidence in you all, that my joy is the joy of you all.</a:t>
            </a:r>
          </a:p>
        </p:txBody>
      </p:sp>
      <p:sp>
        <p:nvSpPr>
          <p:cNvPr id="6" name="TextBox 5">
            <a:extLst>
              <a:ext uri="{FF2B5EF4-FFF2-40B4-BE49-F238E27FC236}">
                <a16:creationId xmlns:a16="http://schemas.microsoft.com/office/drawing/2014/main" id="{E55B8CB3-E696-A215-A61F-32C4582E183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2E6E33AD-FF9E-50D6-EC3F-EC308DDC6C47}"/>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067028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8D5502-0B89-EE8F-D769-A7748244F8F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64047100-9166-0881-0592-089023421A2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2 Corinthians 2:4</a:t>
            </a:r>
          </a:p>
        </p:txBody>
      </p:sp>
      <p:cxnSp>
        <p:nvCxnSpPr>
          <p:cNvPr id="4" name="Straight Connector 3">
            <a:extLst>
              <a:ext uri="{FF2B5EF4-FFF2-40B4-BE49-F238E27FC236}">
                <a16:creationId xmlns:a16="http://schemas.microsoft.com/office/drawing/2014/main" id="{C1D71F04-977B-B8F3-9C9C-AB59EBBC8992}"/>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3DF8CE6-FC63-6A89-44EE-6051D06C7E16}"/>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4 For out of much affliction and anguish of heart I wrote unto you with many tears; not that ye should be grieved, but that ye might know the love which I have more abundantly unto you.</a:t>
            </a:r>
          </a:p>
        </p:txBody>
      </p:sp>
      <p:sp>
        <p:nvSpPr>
          <p:cNvPr id="6" name="TextBox 5">
            <a:extLst>
              <a:ext uri="{FF2B5EF4-FFF2-40B4-BE49-F238E27FC236}">
                <a16:creationId xmlns:a16="http://schemas.microsoft.com/office/drawing/2014/main" id="{FB00B36D-EA51-87E1-8C14-CF3AFC7BABC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1F76111F-8C88-793B-2A6B-4073CA7570C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418742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11F37"/>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824968-F5E6-99CB-C21D-03A1793F444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B9C3D2"/>
                </a:solidFill>
                <a:latin typeface="Arial" panose="020B0604020202020204" pitchFamily="34" charset="0"/>
              </a:rPr>
              <a:t>SCRIPTURE</a:t>
            </a:r>
          </a:p>
        </p:txBody>
      </p:sp>
      <p:sp>
        <p:nvSpPr>
          <p:cNvPr id="3" name="TextBox 2">
            <a:extLst>
              <a:ext uri="{FF2B5EF4-FFF2-40B4-BE49-F238E27FC236}">
                <a16:creationId xmlns:a16="http://schemas.microsoft.com/office/drawing/2014/main" id="{15EFFC76-CD26-1273-92C1-EBE97EC5842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E0B84C"/>
                </a:solidFill>
                <a:latin typeface="Arial" panose="020B0604020202020204" pitchFamily="34" charset="0"/>
              </a:rPr>
              <a:t>1 Corinthians 4:21</a:t>
            </a:r>
          </a:p>
        </p:txBody>
      </p:sp>
      <p:cxnSp>
        <p:nvCxnSpPr>
          <p:cNvPr id="4" name="Straight Connector 3">
            <a:extLst>
              <a:ext uri="{FF2B5EF4-FFF2-40B4-BE49-F238E27FC236}">
                <a16:creationId xmlns:a16="http://schemas.microsoft.com/office/drawing/2014/main" id="{12BAF6D7-92E1-452A-F9D2-1A599F5868FB}"/>
              </a:ext>
            </a:extLst>
          </p:cNvPr>
          <p:cNvCxnSpPr/>
          <p:nvPr/>
        </p:nvCxnSpPr>
        <p:spPr>
          <a:xfrm>
            <a:off x="736600" y="1600200"/>
            <a:ext cx="10718800" cy="0"/>
          </a:xfrm>
          <a:prstGeom prst="line">
            <a:avLst/>
          </a:prstGeom>
          <a:ln w="25400">
            <a:solidFill>
              <a:srgbClr val="E0B84C"/>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CE810A8-36BB-FEEA-05CB-C139516548CA}"/>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FFFFFF"/>
                </a:solidFill>
                <a:latin typeface="Arial" panose="020B0604020202020204" pitchFamily="34" charset="0"/>
              </a:rPr>
              <a:t>21 What will ye? shall I come unto you with a rod, or in love, and in the spirit of meekness?</a:t>
            </a:r>
          </a:p>
        </p:txBody>
      </p:sp>
      <p:sp>
        <p:nvSpPr>
          <p:cNvPr id="6" name="TextBox 5">
            <a:extLst>
              <a:ext uri="{FF2B5EF4-FFF2-40B4-BE49-F238E27FC236}">
                <a16:creationId xmlns:a16="http://schemas.microsoft.com/office/drawing/2014/main" id="{6CF03FF1-21F7-C02C-3CA0-6A8BBDF2922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B9C3D2"/>
                </a:solidFill>
                <a:latin typeface="Arial" panose="020B0604020202020204" pitchFamily="34" charset="0"/>
              </a:rPr>
              <a:t>TRUE WORDS BAPTIST CHURCH  |  KING JAMES BIBLE</a:t>
            </a:r>
          </a:p>
        </p:txBody>
      </p:sp>
      <p:pic>
        <p:nvPicPr>
          <p:cNvPr id="8" name="Picture 7">
            <a:extLst>
              <a:ext uri="{FF2B5EF4-FFF2-40B4-BE49-F238E27FC236}">
                <a16:creationId xmlns:a16="http://schemas.microsoft.com/office/drawing/2014/main" id="{E736EC3D-CA71-6866-29B4-579D1038C5FB}"/>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998200" y="381000"/>
            <a:ext cx="457200" cy="406400"/>
          </a:xfrm>
          <a:prstGeom prst="rect">
            <a:avLst/>
          </a:prstGeom>
        </p:spPr>
      </p:pic>
    </p:spTree>
    <p:extLst>
      <p:ext uri="{BB962C8B-B14F-4D97-AF65-F5344CB8AC3E}">
        <p14:creationId xmlns:p14="http://schemas.microsoft.com/office/powerpoint/2010/main" val="278215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1210</Words>
  <Application>Microsoft Office PowerPoint</Application>
  <PresentationFormat>Custom</PresentationFormat>
  <Paragraphs>63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2026-08-22T19:13:47Z</dcterms:created>
  <dcterms:modified xsi:type="dcterms:W3CDTF">2026-08-22T19:13:47Z</dcterms:modified>
</cp:coreProperties>
</file>