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Masters/slideMaster1.xml" ContentType="application/vnd.openxmlformats-officedocument.presentationml.slideMaster+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Types>
</file>

<file path=_rels/.rels><?xml version="1.0" encoding="UTF-8" standalone="yes"?><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x="12192000" cy="6858000" type="screen16x9"/>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esProps" Target="presProps.xml"/><Relationship Id="rId3" Type="http://schemas.openxmlformats.org/officeDocument/2006/relationships/viewProps" Target="viewProps.xml"/><Relationship Id="rId4" Type="http://schemas.openxmlformats.org/officeDocument/2006/relationships/theme" Target="theme/theme1.xml"/><Relationship Id="rId5"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5.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6.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7.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8.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29.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0.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1.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_rels/slide32.xml.rels><?xml version="1.0" encoding="UTF-8" standalone="yes"?><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twbc-logo-black.png"/><Relationship Id="rId3" Type="http://schemas.openxmlformats.org/officeDocument/2006/relationships/image" Target="../media/twbc-watermark-faint.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the LORD heard the voice of your words, and was wroth, and sware, saying,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Surely there shall not one of these men of this evil generation see that good land, which I sware to give unto your fathers,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Save Caleb the son of Jephunneh; he shall see it, and to him will I give the land that he hath trodden upon, and to his children, because he hath wholly followed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4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1:37</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Also the LORD was angry with me for your sakes, saying, Thou also shalt not go in thither.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5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1:38</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But Joshua the son of Nun, which standeth before thee, he shall go in thither: encourage him: for he shall cause Israel to inherit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6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1:39</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Moreover your little ones, which ye said should be a prey, and your children, which in that day had no knowledge between good and evil, they shall go in thither, and unto them will I give it, and they shall possess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7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1:40</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But as for you, turn you, and take your journey into the wilderness by the way of the Red sea.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8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Then ye answered and said unto me, We have sinned against the LORD, we will go up and fight, according to all that the LORD our God commanded us. And when ye had girded on every man his weapons of war, ye were ready to go up into the hill.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9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the LORD said unto me, Say unto them, Go not up, neither fight; for I am not among you; lest ye be smitten before your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10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So I spake unto you; and ye would not hear, but rebelled against the commandment of the LORD, and went presumptuously up into the hill.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11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the Amorites, which dwelt in that mountain, came out against you, and chased you, as bees do, and destroyed you in Seir, even unto Hormah.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12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ye returned and wept before the LORD; but the LORD would not hearken to your voice, nor give ear unto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BIBLE READING</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13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So ye abode in Kadesh many days, according unto the days that ye abode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14 / 32</a:t>
            </a:r>
          </a:p>
        </p:txBody>
      </p:sp>
      <p:sp>
        <p:nvSpPr>
          <p:cNvPr id="9" name="Sermon Title"/>
          <p:cNvSpPr txBox="1"/>
          <p:nvPr/>
        </p:nvSpPr>
        <p:spPr>
          <a:xfrm>
            <a:off x="1450000" y="1900000"/>
            <a:ext cx="9290000" cy="2750000"/>
          </a:xfrm>
          <a:prstGeom prst="rect">
            <a:avLst/>
          </a:prstGeom>
          <a:noFill/>
        </p:spPr>
        <p:txBody>
          <a:bodyPr wrap="square" anchor="ctr" lIns="20000" rIns="20000" tIns="20000" bIns="20000">
            <a:normAutofit/>
          </a:bodyPr>
          <a:lstStyle/>
          <a:p>
            <a:pPr algn="ctr">
              <a:lnSpc>
                <a:spcPct val="94000"/>
              </a:lnSpc>
            </a:pPr>
            <a:r>
              <a:rPr lang="en-US" sz="7000" b="1" spc="-40">
                <a:solidFill>
                  <a:srgbClr val="111111"/>
                </a:solidFill>
                <a:latin typeface="Aptos Display"/>
              </a:rPr>
              <a:t>When It Was Too Late to Go Up</a:t>
            </a:r>
          </a:p>
        </p:txBody>
      </p:sp>
      <p:sp>
        <p:nvSpPr>
          <p:cNvPr id="10" name="Preacher"/>
          <p:cNvSpPr txBox="1"/>
          <p:nvPr/>
        </p:nvSpPr>
        <p:spPr>
          <a:xfrm>
            <a:off x="2800000" y="5100000"/>
            <a:ext cx="6590000" cy="520000"/>
          </a:xfrm>
          <a:prstGeom prst="rect">
            <a:avLst/>
          </a:prstGeom>
          <a:noFill/>
        </p:spPr>
        <p:txBody>
          <a:bodyPr wrap="square" anchor="ctr" lIns="0" rIns="0" tIns="0" bIns="0">
            <a:normAutofit/>
          </a:bodyPr>
          <a:lstStyle/>
          <a:p>
            <a:pPr algn="ctr">
              <a:lnSpc>
                <a:spcPct val="100000"/>
              </a:lnSpc>
            </a:pPr>
            <a:r>
              <a:rPr lang="en-US" sz="3000" b="1">
                <a:solidFill>
                  <a:srgbClr val="666B70"/>
                </a:solidFill>
                <a:latin typeface="Aptos Display"/>
              </a:rPr>
              <a:t>Pastor Joshua Tapp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15 / 32</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Introduction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When It Was Too Late to Go Up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16 / 32</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6200" b="1" spc="-40">
                <a:solidFill>
                  <a:srgbClr val="111111"/>
                </a:solidFill>
                <a:latin typeface="Aptos Display"/>
              </a:rPr>
              <a:t>Turn You, and Take Your Journey into the Wilderness</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34-40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1:34-35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17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1:34-35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the LORD heard the voice of your words, and was wroth, and sware, saying, Surely there shall not one of these men of this evil generation see that good land, which I sware to give unto your fathers,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Hebrews 3:19</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18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HEBREWS 3:19</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So we see that they could not enter in because of unbelief.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19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Save Caleb the son of Jephunneh; he shall see it, and to him will I give the land that he hath trodden upon, and to his children, because he hath wholly followed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1:37-38</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20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1:37-38</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Also the LORD was angry with me for your sakes, saying, Thou also shalt not go in thither. But Joshua the son of Nun, which standeth before thee, he shall go in thither: encourage him: for he shall cause Israel to inherit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1:39</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21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1:39</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Moreover your little ones, which ye said should be a prey, and your children, which in that day had no knowledge between good and evil, they shall go in thither, and unto them will I give it, and they shall possess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1:40</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22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1:40</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But as for you, turn you, and take your journey into the wilderness by the way of the Red sea.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23 / 32</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6200" b="1" spc="-40">
                <a:solidFill>
                  <a:srgbClr val="111111"/>
                </a:solidFill>
                <a:latin typeface="Aptos Display"/>
              </a:rPr>
              <a:t>Ye Would Not Hear, but Rebelled and Went Presumptuously Up</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41-43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1:41</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24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1:41</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4400" b="0" spc="-12">
                <a:solidFill>
                  <a:srgbClr val="111111"/>
                </a:solidFill>
                <a:latin typeface="Aptos Display"/>
              </a:rPr>
              <a:t>Then ye answered and said unto me, We have sinned against the LORD, we will go up and fight, according to all that the LORD our God commanded us. And when ye had girded on every man his weapons of war, ye were ready to go up into the hill.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1:42</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25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1:42</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the LORD said unto me, Say unto them, Go not up, neither fight; for I am not among you; lest ye be smitten before your enemies.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1:43</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26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1:43</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So I spake unto you; and ye would not hear, but rebelled against the commandment of the LORD, and went presumptuously up into the hill.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Numbers 14:44</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27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NUMBERS 14:44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But they presumed to go up unto the hill top: nevertheless the ark of the covenant of the LORD, and Moses, departed not out of the camp.</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28 / 32</a:t>
            </a:r>
          </a:p>
        </p:txBody>
      </p:sp>
      <p:sp>
        <p:nvSpPr>
          <p:cNvPr id="9" name="Point Label"/>
          <p:cNvSpPr txBox="1"/>
          <p:nvPr/>
        </p:nvSpPr>
        <p:spPr>
          <a:xfrm>
            <a:off x="3300000" y="1450000"/>
            <a:ext cx="5600000" cy="420000"/>
          </a:xfrm>
          <a:prstGeom prst="rect">
            <a:avLst/>
          </a:prstGeom>
          <a:noFill/>
        </p:spPr>
        <p:txBody>
          <a:bodyPr wrap="square" anchor="ctr" lIns="0" rIns="0" tIns="0" bIns="0">
            <a:noAutofit/>
          </a:bodyPr>
          <a:lstStyle/>
          <a:p>
            <a:pPr algn="ctr">
              <a:lnSpc>
                <a:spcPct val="100000"/>
              </a:lnSpc>
            </a:pPr>
            <a:r>
              <a:rPr lang="en-US" sz="2500" b="1" spc="180">
                <a:solidFill>
                  <a:srgbClr val="666B70"/>
                </a:solidFill>
                <a:latin typeface="Aptos Display"/>
              </a:rPr>
              <a:t>POINT III</a:t>
            </a:r>
          </a:p>
        </p:txBody>
      </p:sp>
      <p:sp>
        <p:nvSpPr>
          <p:cNvPr id="10" name="Point Title"/>
          <p:cNvSpPr txBox="1"/>
          <p:nvPr/>
        </p:nvSpPr>
        <p:spPr>
          <a:xfrm>
            <a:off x="900000" y="2150000"/>
            <a:ext cx="10392000" cy="3000000"/>
          </a:xfrm>
          <a:prstGeom prst="rect">
            <a:avLst/>
          </a:prstGeom>
          <a:noFill/>
        </p:spPr>
        <p:txBody>
          <a:bodyPr wrap="square" anchor="ctr" lIns="30000" rIns="30000" tIns="30000" bIns="30000">
            <a:normAutofit/>
          </a:bodyPr>
          <a:lstStyle/>
          <a:p>
            <a:pPr algn="ctr">
              <a:lnSpc>
                <a:spcPct val="91000"/>
              </a:lnSpc>
            </a:pPr>
            <a:r>
              <a:rPr lang="en-US" sz="7000" b="1" spc="-40">
                <a:solidFill>
                  <a:srgbClr val="111111"/>
                </a:solidFill>
                <a:latin typeface="Aptos Display"/>
              </a:rPr>
              <a:t>The LORD Would Not Hearken to Your Voice</a:t>
            </a:r>
          </a:p>
        </p:txBody>
      </p:sp>
      <p:sp>
        <p:nvSpPr>
          <p:cNvPr id="11" name="Verse Range"/>
          <p:cNvSpPr txBox="1"/>
          <p:nvPr/>
        </p:nvSpPr>
        <p:spPr>
          <a:xfrm>
            <a:off x="3000000" y="5480000"/>
            <a:ext cx="6192000" cy="440000"/>
          </a:xfrm>
          <a:prstGeom prst="rect">
            <a:avLst/>
          </a:prstGeom>
          <a:noFill/>
        </p:spPr>
        <p:txBody>
          <a:bodyPr wrap="square" anchor="ctr" lIns="0" rIns="0" tIns="0" bIns="0">
            <a:noAutofit/>
          </a:bodyPr>
          <a:lstStyle/>
          <a:p>
            <a:pPr algn="ctr">
              <a:lnSpc>
                <a:spcPct val="100000"/>
              </a:lnSpc>
            </a:pPr>
            <a:r>
              <a:rPr lang="en-US" sz="2600" b="1" spc="80">
                <a:solidFill>
                  <a:srgbClr val="666B70"/>
                </a:solidFill>
                <a:latin typeface="Aptos Display"/>
              </a:rPr>
              <a:t>VERSES 44-46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1:44</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29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1:44</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000" b="0" spc="-12">
                <a:solidFill>
                  <a:srgbClr val="111111"/>
                </a:solidFill>
                <a:latin typeface="Aptos Display"/>
              </a:rPr>
              <a:t>And the Amorites, which dwelt in that mountain, came out against you, and chased you, as bees do, and destroyed you in Seir, even unto Hormah.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1:45</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30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1:45</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And ye returned and wept before the LORD; but the LORD would not hearken to your voice, nor give ear unto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 SCRIPTURE</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31 / 32</a:t>
            </a:r>
          </a:p>
        </p:txBody>
      </p:sp>
      <p:sp>
        <p:nvSpPr>
          <p:cNvPr id="9" name="Scripture Reference"/>
          <p:cNvSpPr txBox="1"/>
          <p:nvPr/>
        </p:nvSpPr>
        <p:spPr>
          <a:xfrm>
            <a:off x="1500000" y="1180000"/>
            <a:ext cx="9192000" cy="530000"/>
          </a:xfrm>
          <a:prstGeom prst="rect">
            <a:avLst/>
          </a:prstGeom>
          <a:noFill/>
        </p:spPr>
        <p:txBody>
          <a:bodyPr wrap="square" anchor="ctr" lIns="0" rIns="0" tIns="0" bIns="0">
            <a:normAutofit/>
          </a:bodyPr>
          <a:lstStyle/>
          <a:p>
            <a:pPr algn="ctr">
              <a:lnSpc>
                <a:spcPct val="100000"/>
              </a:lnSpc>
            </a:pPr>
            <a:r>
              <a:rPr lang="en-US" sz="3000" b="1" spc="70">
                <a:solidFill>
                  <a:srgbClr val="666B70"/>
                </a:solidFill>
                <a:latin typeface="Aptos Display"/>
              </a:rPr>
              <a:t>DEUTERONOMY 1:46</a:t>
            </a:r>
          </a:p>
        </p:txBody>
      </p:sp>
      <p:sp>
        <p:nvSpPr>
          <p:cNvPr id="10" name="Scripture Text"/>
          <p:cNvSpPr txBox="1"/>
          <p:nvPr/>
        </p:nvSpPr>
        <p:spPr>
          <a:xfrm>
            <a:off x="520000" y="1850000"/>
            <a:ext cx="11152000" cy="4250000"/>
          </a:xfrm>
          <a:prstGeom prst="rect">
            <a:avLst/>
          </a:prstGeom>
          <a:noFill/>
        </p:spPr>
        <p:txBody>
          <a:bodyPr wrap="square" anchor="ctr" lIns="20000" rIns="20000" tIns="20000" bIns="20000">
            <a:normAutofit/>
          </a:bodyPr>
          <a:lstStyle/>
          <a:p>
            <a:pPr algn="ctr">
              <a:lnSpc>
                <a:spcPct val="108000"/>
              </a:lnSpc>
            </a:pPr>
            <a:r>
              <a:rPr lang="en-US" sz="5600" b="0" spc="-12">
                <a:solidFill>
                  <a:srgbClr val="111111"/>
                </a:solidFill>
                <a:latin typeface="Aptos Display"/>
              </a:rPr>
              <a:t>So ye abode in Kadesh many days, according unto the days that ye abode there.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F3F3"/>
        </a:solidFill>
        <a:effectLst/>
      </p:bgPr>
    </p:bg>
    <p:spTree>
      <p:nvGrpSpPr>
        <p:cNvPr id="1" name=""/>
        <p:cNvGrpSpPr/>
        <p:nvPr/>
      </p:nvGrpSpPr>
      <p:grpSpPr/>
      <p:sp>
        <p:nvSpPr>
          <p:cNvPr id="2" name="Header"/>
          <p:cNvSpPr txBox="1"/>
          <p:nvPr/>
        </p:nvSpPr>
        <p:spPr>
          <a:xfrm>
            <a:off x="609600" y="250000"/>
            <a:ext cx="5200000" cy="520000"/>
          </a:xfrm>
          <a:prstGeom prst="rect">
            <a:avLst/>
          </a:prstGeom>
          <a:noFill/>
        </p:spPr>
        <p:txBody>
          <a:bodyPr wrap="square" anchor="ctr" lIns="0" rIns="0" tIns="0" bIns="0">
            <a:noAutofit/>
          </a:bodyPr>
          <a:lstStyle/>
          <a:p>
            <a:pPr algn="l">
              <a:lnSpc>
                <a:spcPct val="100000"/>
              </a:lnSpc>
            </a:pPr>
            <a:r>
              <a:rPr lang="en-US" sz="3800" b="1" spc="50">
                <a:solidFill>
                  <a:srgbClr val="111111"/>
                </a:solidFill>
                <a:latin typeface="Aptos Display"/>
              </a:rPr>
              <a:t>SERMON</a:t>
            </a:r>
          </a:p>
        </p:txBody>
      </p:sp>
      <p:sp>
        <p:nvSpPr>
          <p:cNvPr id="3" name="Reference Pill"/>
          <p:cNvSpPr txBox="1"/>
          <p:nvPr/>
        </p:nvSpPr>
        <p:spPr>
          <a:xfrm>
            <a:off x="9532400" y="235000"/>
            <a:ext cx="2050000" cy="370000"/>
          </a:xfrm>
          <a:prstGeom prst="roundRect">
            <a:avLst/>
          </a:prstGeom>
          <a:solidFill>
            <a:srgbClr val="E3E3E3"/>
          </a:solidFill>
        </p:spPr>
        <p:txBody>
          <a:bodyPr wrap="square" anchor="ctr" lIns="50000" rIns="50000" tIns="50000" bIns="50000">
            <a:noAutofit/>
          </a:bodyPr>
          <a:lstStyle/>
          <a:p>
            <a:pPr algn="ctr">
              <a:lnSpc>
                <a:spcPct val="100000"/>
              </a:lnSpc>
            </a:pPr>
            <a:r>
              <a:rPr lang="en-US" sz="1300" b="1">
                <a:solidFill>
                  <a:srgbClr val="111111"/>
                </a:solidFill>
                <a:latin typeface="Aptos"/>
              </a:rPr>
              <a:t>Deuteronomy 1:34-46</a:t>
            </a:r>
          </a:p>
        </p:txBody>
      </p:sp>
      <p:sp>
        <p:nvSpPr>
          <p:cNvPr id="4" name="Header Rule"/>
          <p:cNvSpPr/>
          <p:nvPr/>
        </p:nvSpPr>
        <p:spPr>
          <a:xfrm>
            <a:off x="609600" y="945000"/>
            <a:ext cx="10972800" cy="12000"/>
          </a:xfrm>
          <a:prstGeom prst="rect">
            <a:avLst/>
          </a:prstGeom>
          <a:solidFill>
            <a:srgbClr val="B8B8B8"/>
          </a:solidFill>
          <a:ln>
            <a:noFill/>
          </a:ln>
        </p:spPr>
      </p:sp>
      <p:pic>
        <p:nvPicPr>
          <p:cNvPr id="5" name="Watermark"/>
          <p:cNvPicPr>
            <a:picLocks noChangeAspect="1"/>
          </p:cNvPicPr>
          <p:nvPr/>
        </p:nvPicPr>
        <p:blipFill>
          <a:blip r:embed="rId3"/>
          <a:stretch>
            <a:fillRect/>
          </a:stretch>
        </p:blipFill>
        <p:spPr>
          <a:xfrm>
            <a:off x="3300000" y="1250000"/>
            <a:ext cx="5600000" cy="4087000"/>
          </a:xfrm>
          <a:prstGeom prst="rect">
            <a:avLst/>
          </a:prstGeom>
          <a:ln>
            <a:noFill/>
          </a:ln>
        </p:spPr>
      </p:pic>
      <p:sp>
        <p:nvSpPr>
          <p:cNvPr id="6" name="Footer Left"/>
          <p:cNvSpPr txBox="1"/>
          <p:nvPr/>
        </p:nvSpPr>
        <p:spPr>
          <a:xfrm>
            <a:off x="609600" y="6420000"/>
            <a:ext cx="4700000" cy="260000"/>
          </a:xfrm>
          <a:prstGeom prst="rect">
            <a:avLst/>
          </a:prstGeom>
          <a:noFill/>
        </p:spPr>
        <p:txBody>
          <a:bodyPr wrap="square" anchor="ctr" lIns="0" rIns="0" tIns="0" bIns="0">
            <a:noAutofit/>
          </a:bodyPr>
          <a:lstStyle/>
          <a:p>
            <a:pPr algn="l">
              <a:lnSpc>
                <a:spcPct val="100000"/>
              </a:lnSpc>
            </a:pPr>
            <a:r>
              <a:rPr lang="en-US" sz="1400" b="0">
                <a:solidFill>
                  <a:srgbClr val="777777"/>
                </a:solidFill>
                <a:latin typeface="Aptos"/>
              </a:rPr>
              <a:t>True Words Baptist Church · TrueWordsBaptist.org</a:t>
            </a:r>
          </a:p>
        </p:txBody>
      </p:sp>
      <p:pic>
        <p:nvPicPr>
          <p:cNvPr id="7" name="Footer Logo"/>
          <p:cNvPicPr>
            <a:picLocks noChangeAspect="1"/>
          </p:cNvPicPr>
          <p:nvPr/>
        </p:nvPicPr>
        <p:blipFill>
          <a:blip r:embed="rId2"/>
          <a:stretch>
            <a:fillRect/>
          </a:stretch>
        </p:blipFill>
        <p:spPr>
          <a:xfrm>
            <a:off x="5960000" y="6380000"/>
            <a:ext cx="270000" cy="238000"/>
          </a:xfrm>
          <a:prstGeom prst="rect">
            <a:avLst/>
          </a:prstGeom>
          <a:ln>
            <a:noFill/>
          </a:ln>
        </p:spPr>
      </p:pic>
      <p:sp>
        <p:nvSpPr>
          <p:cNvPr id="8" name="Slide Count"/>
          <p:cNvSpPr txBox="1"/>
          <p:nvPr/>
        </p:nvSpPr>
        <p:spPr>
          <a:xfrm>
            <a:off x="10150000" y="6420000"/>
            <a:ext cx="1430000" cy="260000"/>
          </a:xfrm>
          <a:prstGeom prst="rect">
            <a:avLst/>
          </a:prstGeom>
          <a:noFill/>
        </p:spPr>
        <p:txBody>
          <a:bodyPr wrap="square" anchor="ctr" lIns="0" rIns="0" tIns="0" bIns="0">
            <a:noAutofit/>
          </a:bodyPr>
          <a:lstStyle/>
          <a:p>
            <a:pPr algn="r">
              <a:lnSpc>
                <a:spcPct val="100000"/>
              </a:lnSpc>
            </a:pPr>
            <a:r>
              <a:rPr lang="en-US" sz="1400" b="0">
                <a:solidFill>
                  <a:srgbClr val="777777"/>
                </a:solidFill>
                <a:latin typeface="Aptos"/>
              </a:rPr>
              <a:t>32 / 32</a:t>
            </a:r>
          </a:p>
        </p:txBody>
      </p:sp>
      <p:sp>
        <p:nvSpPr>
          <p:cNvPr id="9" name="Section Title"/>
          <p:cNvSpPr txBox="1"/>
          <p:nvPr/>
        </p:nvSpPr>
        <p:spPr>
          <a:xfrm>
            <a:off x="1200000" y="2150000"/>
            <a:ext cx="9792000" cy="1900000"/>
          </a:xfrm>
          <a:prstGeom prst="rect">
            <a:avLst/>
          </a:prstGeom>
          <a:noFill/>
        </p:spPr>
        <p:txBody>
          <a:bodyPr wrap="square" anchor="ctr" lIns="20000" rIns="20000" tIns="20000" bIns="20000">
            <a:normAutofit/>
          </a:bodyPr>
          <a:lstStyle/>
          <a:p>
            <a:pPr algn="ctr">
              <a:lnSpc>
                <a:spcPct val="93000"/>
              </a:lnSpc>
            </a:pPr>
            <a:r>
              <a:rPr lang="en-US" sz="9200" b="1" spc="-35">
                <a:solidFill>
                  <a:srgbClr val="111111"/>
                </a:solidFill>
                <a:latin typeface="Aptos Display"/>
              </a:rPr>
              <a:t>Conclusion</a:t>
            </a:r>
          </a:p>
        </p:txBody>
      </p:sp>
      <p:sp>
        <p:nvSpPr>
          <p:cNvPr id="10" name="Sermon Subtitle"/>
          <p:cNvSpPr txBox="1"/>
          <p:nvPr/>
        </p:nvSpPr>
        <p:spPr>
          <a:xfrm>
            <a:off x="2200000" y="5000000"/>
            <a:ext cx="7792000" cy="520000"/>
          </a:xfrm>
          <a:prstGeom prst="rect">
            <a:avLst/>
          </a:prstGeom>
          <a:noFill/>
        </p:spPr>
        <p:txBody>
          <a:bodyPr wrap="square" anchor="ctr" lIns="0" rIns="0" tIns="0" bIns="0">
            <a:normAutofit/>
          </a:bodyPr>
          <a:lstStyle/>
          <a:p>
            <a:pPr algn="ctr">
              <a:lnSpc>
                <a:spcPct val="100000"/>
              </a:lnSpc>
            </a:pPr>
            <a:r>
              <a:rPr lang="en-US" sz="2500" b="1">
                <a:solidFill>
                  <a:srgbClr val="666B70"/>
                </a:solidFill>
                <a:latin typeface="Aptos Display"/>
              </a:rPr>
              <a:t>When It Was Too Late to Go Up</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Application>TWBC Sermon Studio</Application>
  <Slides>32</Slides>
</Properties>
</file>

<file path=docProps/core.xml><?xml version="1.0" encoding="utf-8"?>
<cp:coreProperties xmlns:cp="http://schemas.openxmlformats.org/package/2006/metadata/core-properties" xmlns:dc="http://purl.org/dc/elements/1.1/">
  <dc:title>When It Was Too Late to Go Up — Sermon Slides</dc:title>
  <dc:creator>True Words Baptist Church</dc:creator>
</cp:coreProperties>
</file>